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6"/>
  </p:notesMasterIdLst>
  <p:sldIdLst>
    <p:sldId id="256" r:id="rId3"/>
    <p:sldId id="259" r:id="rId4"/>
    <p:sldId id="353" r:id="rId5"/>
    <p:sldId id="391" r:id="rId6"/>
    <p:sldId id="346" r:id="rId7"/>
    <p:sldId id="354" r:id="rId8"/>
    <p:sldId id="380" r:id="rId9"/>
    <p:sldId id="381" r:id="rId10"/>
    <p:sldId id="385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82" r:id="rId25"/>
    <p:sldId id="383" r:id="rId26"/>
    <p:sldId id="368" r:id="rId27"/>
    <p:sldId id="369" r:id="rId28"/>
    <p:sldId id="370" r:id="rId29"/>
    <p:sldId id="371" r:id="rId30"/>
    <p:sldId id="372" r:id="rId31"/>
    <p:sldId id="373" r:id="rId32"/>
    <p:sldId id="384" r:id="rId33"/>
    <p:sldId id="392" r:id="rId34"/>
    <p:sldId id="375" r:id="rId35"/>
    <p:sldId id="393" r:id="rId36"/>
    <p:sldId id="395" r:id="rId37"/>
    <p:sldId id="397" r:id="rId38"/>
    <p:sldId id="398" r:id="rId39"/>
    <p:sldId id="396" r:id="rId40"/>
    <p:sldId id="399" r:id="rId41"/>
    <p:sldId id="400" r:id="rId42"/>
    <p:sldId id="374" r:id="rId43"/>
    <p:sldId id="394" r:id="rId44"/>
    <p:sldId id="401" r:id="rId45"/>
    <p:sldId id="402" r:id="rId46"/>
    <p:sldId id="403" r:id="rId47"/>
    <p:sldId id="404" r:id="rId48"/>
    <p:sldId id="405" r:id="rId49"/>
    <p:sldId id="406" r:id="rId50"/>
    <p:sldId id="408" r:id="rId51"/>
    <p:sldId id="409" r:id="rId52"/>
    <p:sldId id="410" r:id="rId53"/>
    <p:sldId id="376" r:id="rId54"/>
    <p:sldId id="417" r:id="rId55"/>
    <p:sldId id="418" r:id="rId56"/>
    <p:sldId id="419" r:id="rId57"/>
    <p:sldId id="420" r:id="rId58"/>
    <p:sldId id="421" r:id="rId59"/>
    <p:sldId id="422" r:id="rId60"/>
    <p:sldId id="377" r:id="rId61"/>
    <p:sldId id="416" r:id="rId62"/>
    <p:sldId id="415" r:id="rId63"/>
    <p:sldId id="414" r:id="rId64"/>
    <p:sldId id="413" r:id="rId65"/>
    <p:sldId id="412" r:id="rId66"/>
    <p:sldId id="423" r:id="rId67"/>
    <p:sldId id="378" r:id="rId68"/>
    <p:sldId id="350" r:id="rId69"/>
    <p:sldId id="386" r:id="rId70"/>
    <p:sldId id="379" r:id="rId71"/>
    <p:sldId id="390" r:id="rId72"/>
    <p:sldId id="387" r:id="rId73"/>
    <p:sldId id="388" r:id="rId74"/>
    <p:sldId id="270" r:id="rId7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AE9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3699"/>
  </p:normalViewPr>
  <p:slideViewPr>
    <p:cSldViewPr>
      <p:cViewPr varScale="1">
        <p:scale>
          <a:sx n="76" d="100"/>
          <a:sy n="76" d="100"/>
        </p:scale>
        <p:origin x="1722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7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27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1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9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5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7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6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ptadeep@g.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garcia@isi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center-cg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scinet.ams.org/mathscinet/MRAuthorID/44310" TargetMode="External"/><Relationship Id="rId2" Type="http://schemas.openxmlformats.org/officeDocument/2006/relationships/hyperlink" Target="https://mathscinet.ams.org/mathscinet/MRAuthorID/44560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oracleofbacon.org/" TargetMode="External"/><Relationship Id="rId4" Type="http://schemas.openxmlformats.org/officeDocument/2006/relationships/hyperlink" Target="http://en.wikipedia.org/wiki/Graph_theo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9600" y="4889500"/>
            <a:ext cx="5334000" cy="30226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err="1"/>
              <a:t>Saptadeep</a:t>
            </a:r>
            <a:r>
              <a:rPr lang="en-US" dirty="0"/>
              <a:t> Pal</a:t>
            </a:r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Roboto"/>
                <a:hlinkClick r:id="rId3"/>
              </a:rPr>
              <a:t>saptadeep@g.ucla.edu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782674-24CD-4203-9B47-196546EE4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1" y="4876800"/>
            <a:ext cx="533400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eaLnBrk="1" hangingPunct="1">
              <a:defRPr/>
            </a:pPr>
            <a:r>
              <a:rPr lang="en-US" kern="0" dirty="0"/>
              <a:t>Dr. Luis Garcia</a:t>
            </a:r>
          </a:p>
          <a:p>
            <a:pPr marL="0" indent="0" eaLnBrk="1" hangingPunct="1">
              <a:defRPr/>
            </a:pPr>
            <a:r>
              <a:rPr lang="en-US" kern="0" dirty="0"/>
              <a:t>Information Sciences Institute</a:t>
            </a:r>
          </a:p>
          <a:p>
            <a:pPr marL="0" indent="0" eaLnBrk="1" hangingPunct="1">
              <a:defRPr/>
            </a:pPr>
            <a:r>
              <a:rPr lang="en-US" kern="0" dirty="0"/>
              <a:t>USC</a:t>
            </a:r>
          </a:p>
          <a:p>
            <a:pPr marL="0" indent="0" eaLnBrk="1" hangingPunct="1">
              <a:defRPr/>
            </a:pPr>
            <a:r>
              <a:rPr lang="en-US" kern="0" dirty="0">
                <a:solidFill>
                  <a:srgbClr val="222222"/>
                </a:solidFill>
                <a:latin typeface="Roboto"/>
                <a:hlinkClick r:id="rId4"/>
              </a:rPr>
              <a:t>lgarcia@isi</a:t>
            </a:r>
            <a:r>
              <a:rPr lang="en-US" kern="0">
                <a:solidFill>
                  <a:srgbClr val="222222"/>
                </a:solidFill>
                <a:latin typeface="Roboto"/>
                <a:hlinkClick r:id="rId4"/>
              </a:rPr>
              <a:t>.edu</a:t>
            </a:r>
            <a:r>
              <a:rPr lang="en-US" kern="0">
                <a:solidFill>
                  <a:srgbClr val="222222"/>
                </a:solidFill>
                <a:latin typeface="Roboto"/>
              </a:rPr>
              <a:t>   </a:t>
            </a:r>
            <a:endParaRPr lang="en-US" altLang="zh-CN" kern="0" dirty="0"/>
          </a:p>
          <a:p>
            <a:pPr marL="0" indent="0" eaLnBrk="1" hangingPunct="1">
              <a:defRPr/>
            </a:pPr>
            <a:endParaRPr lang="en-US" kern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 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  <a:p>
            <a:pPr marL="393700" lvl="1" indent="0" eaLnBrk="1" hangingPunct="1"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                  find connected components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0" y="4219672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2"/>
              </a:rPr>
              <a:t>Peter J. Cameron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7800" y="525753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3"/>
              </a:rPr>
              <a:t>A. Robert Calderbank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9839" y="6502133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Why should we study social networks?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953000"/>
            <a:ext cx="4141492" cy="3967480"/>
          </a:xfrm>
          <a:prstGeom prst="rect">
            <a:avLst/>
          </a:prstGeom>
        </p:spPr>
      </p:pic>
      <p:pic>
        <p:nvPicPr>
          <p:cNvPr id="6" name="Picture 5" descr="graph_theor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486400"/>
            <a:ext cx="4780131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Enumerate ordered pairs (</a:t>
            </a:r>
            <a:r>
              <a:rPr lang="en-US" dirty="0" err="1">
                <a:latin typeface="Calibri"/>
                <a:cs typeface="Calibri"/>
              </a:rPr>
              <a:t>i,j</a:t>
            </a:r>
            <a:r>
              <a:rPr lang="en-US" dirty="0">
                <a:latin typeface="Calibri"/>
                <a:cs typeface="Calibri"/>
              </a:rPr>
              <a:t>) in the graph, where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 is connected by an edge.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Count by vertices: 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/>
              <a:t>If node </a:t>
            </a:r>
            <a:r>
              <a:rPr lang="en-US" sz="2400" dirty="0" err="1"/>
              <a:t>i</a:t>
            </a:r>
            <a:r>
              <a:rPr lang="en-US" sz="2400" dirty="0"/>
              <a:t> has degree di, then there are di ordered pairs of of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The number of ordered pairs=sum of degrees of all nodes</a:t>
            </a:r>
          </a:p>
          <a:p>
            <a:endParaRPr lang="en-US" sz="2400" dirty="0"/>
          </a:p>
          <a:p>
            <a:r>
              <a:rPr lang="en-US" sz="2400" dirty="0"/>
              <a:t>Count by edges:</a:t>
            </a:r>
          </a:p>
          <a:p>
            <a:pPr lvl="1"/>
            <a:r>
              <a:rPr lang="en-US" sz="2400" dirty="0"/>
              <a:t>If (</a:t>
            </a:r>
            <a:r>
              <a:rPr lang="en-US" sz="2400" dirty="0" err="1"/>
              <a:t>i,j</a:t>
            </a:r>
            <a:r>
              <a:rPr lang="en-US" sz="2400" dirty="0"/>
              <a:t>) is an edge, then both (</a:t>
            </a:r>
            <a:r>
              <a:rPr lang="en-US" sz="2400" dirty="0" err="1"/>
              <a:t>i,j</a:t>
            </a:r>
            <a:r>
              <a:rPr lang="en-US" sz="2400" dirty="0"/>
              <a:t>) and (</a:t>
            </a:r>
            <a:r>
              <a:rPr lang="en-US" sz="2400" dirty="0" err="1"/>
              <a:t>j,i</a:t>
            </a:r>
            <a:r>
              <a:rPr lang="en-US" sz="2400" dirty="0"/>
              <a:t>) are ordered pairs</a:t>
            </a:r>
          </a:p>
          <a:p>
            <a:pPr lvl="1"/>
            <a:r>
              <a:rPr lang="en-US" altLang="zh-CN" sz="2400" dirty="0"/>
              <a:t>The number of ordered pairs=2 times number of edges</a:t>
            </a:r>
          </a:p>
          <a:p>
            <a:pPr lvl="1"/>
            <a:endParaRPr lang="en-US" sz="2400" dirty="0"/>
          </a:p>
          <a:p>
            <a:pPr marL="266700" lvl="1"/>
            <a:r>
              <a:rPr lang="en-US" altLang="zh-CN" sz="2400" dirty="0"/>
              <a:t>Sum of degrees of all nodes=2 times number of edges</a:t>
            </a:r>
          </a:p>
          <a:p>
            <a:pPr marL="0" lvl="1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4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“connected”, otherwise it is “disconnected”.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 disconnected graph can be divided into multiple connected components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Connected graph has only 1 connected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57150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21354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177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4077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4773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795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22797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833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4908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4024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0793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28061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6232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553377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6220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440185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77727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53702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4990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we remove “connected” from this definition, the graph will be called a “forest”.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59980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8833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846402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23970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68069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r>
              <a:rPr lang="en-US" dirty="0"/>
              <a:t>Kept removing leaves from the tree, we finally obtain a graph of a single node</a:t>
            </a:r>
          </a:p>
          <a:p>
            <a:pPr lvl="1"/>
            <a:r>
              <a:rPr lang="en-US" dirty="0"/>
              <a:t>#nodes-#edges=1 in a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8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89946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76407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1971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06312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9323070" y="5923280"/>
            <a:ext cx="1090930" cy="66454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7764665" y="5858193"/>
            <a:ext cx="2640194" cy="235278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1916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altLang="zh-CN" dirty="0" err="1"/>
              <a:t>Erdős</a:t>
            </a:r>
            <a:r>
              <a:rPr lang="en-US" altLang="zh-CN" dirty="0"/>
              <a:t>–</a:t>
            </a:r>
            <a:r>
              <a:rPr lang="en-US" altLang="zh-CN" dirty="0" err="1"/>
              <a:t>Rényi</a:t>
            </a:r>
            <a:r>
              <a:rPr lang="en-US" altLang="zh-CN" dirty="0"/>
              <a:t> model</a:t>
            </a:r>
          </a:p>
          <a:p>
            <a:pPr lvl="1"/>
            <a:r>
              <a:rPr lang="en-US" altLang="zh-CN" dirty="0"/>
              <a:t>Each possible edge connecting pairs of a given set of </a:t>
            </a:r>
            <a:r>
              <a:rPr lang="en-US" altLang="zh-CN" i="1" dirty="0"/>
              <a:t>n</a:t>
            </a:r>
            <a:r>
              <a:rPr lang="en-US" altLang="zh-CN" dirty="0"/>
              <a:t> vertices is present with probability p</a:t>
            </a:r>
          </a:p>
          <a:p>
            <a:pPr marL="393700" lvl="1" indent="0">
              <a:buNone/>
            </a:pPr>
            <a:endParaRPr lang="en-US" altLang="zh-CN" dirty="0"/>
          </a:p>
          <a:p>
            <a:r>
              <a:rPr lang="en-US" altLang="zh-CN" dirty="0"/>
              <a:t>Giant component in </a:t>
            </a:r>
            <a:r>
              <a:rPr lang="en-US" altLang="zh-CN" dirty="0" err="1"/>
              <a:t>Erdős</a:t>
            </a:r>
            <a:r>
              <a:rPr lang="en-US" altLang="zh-CN" dirty="0"/>
              <a:t>–</a:t>
            </a:r>
            <a:r>
              <a:rPr lang="en-US" altLang="zh-CN" dirty="0" err="1"/>
              <a:t>Rényi</a:t>
            </a:r>
            <a:r>
              <a:rPr lang="en-US" altLang="zh-CN" dirty="0"/>
              <a:t> model</a:t>
            </a:r>
          </a:p>
          <a:p>
            <a:pPr lvl="1"/>
            <a:r>
              <a:rPr lang="en-US" altLang="zh-CN" dirty="0"/>
              <a:t>If p is greater than c/n, c&gt;1, there is with high probability a single giant component, with other components very small (O(log n))</a:t>
            </a:r>
          </a:p>
          <a:p>
            <a:pPr lvl="1"/>
            <a:r>
              <a:rPr lang="en-US" altLang="zh-CN" dirty="0"/>
              <a:t>If p is less than c/n, c&lt;1, then with high probability all connected components of the graph are very small (O(log </a:t>
            </a:r>
            <a:r>
              <a:rPr lang="en-US" altLang="zh-CN" i="1" dirty="0"/>
              <a:t>n</a:t>
            </a:r>
            <a:r>
              <a:rPr lang="en-US" altLang="zh-CN" dirty="0"/>
              <a:t>))</a:t>
            </a:r>
          </a:p>
          <a:p>
            <a:pPr lvl="1"/>
            <a:r>
              <a:rPr lang="en-US" altLang="zh-CN" dirty="0"/>
              <a:t>In the above cases, most of the components are trees with sizes given by the </a:t>
            </a:r>
            <a:r>
              <a:rPr lang="en-US" altLang="zh-CN" dirty="0" err="1"/>
              <a:t>Borel</a:t>
            </a:r>
            <a:r>
              <a:rPr lang="en-US" altLang="zh-CN" dirty="0"/>
              <a:t>-Tanner distribution; A few components, O(1), have one cycle, and only the giant component is more complicated.</a:t>
            </a:r>
          </a:p>
          <a:p>
            <a:pPr lvl="1"/>
            <a:r>
              <a:rPr lang="en-US" altLang="zh-CN" dirty="0"/>
              <a:t>If p=1/n, the number of vertices in the largest component of the graph is with high probability proportional to n^(2/3)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This is the theory supporting six-degree theorem!</a:t>
            </a:r>
          </a:p>
        </p:txBody>
      </p:sp>
    </p:spTree>
    <p:extLst>
      <p:ext uri="{BB962C8B-B14F-4D97-AF65-F5344CB8AC3E}">
        <p14:creationId xmlns:p14="http://schemas.microsoft.com/office/powerpoint/2010/main" val="20172789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Classical Graph Theoretical Problems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Seven Bridges of Konigsberg 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Traveling Salesman Problem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Algebraic graph theory: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Complexity theory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>
                <a:latin typeface="Calibri" pitchFamily="34" charset="0"/>
                <a:cs typeface="Calibri" pitchFamily="34" charset="0"/>
              </a:rPr>
              <a:t>Extremal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graph theory: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Cryptography, Coding 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Random</a:t>
            </a:r>
            <a:r>
              <a:rPr lang="zh-CN" alt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graph theory: Social networks, </a:t>
            </a:r>
            <a:r>
              <a:rPr lang="en-US" dirty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Graphs: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3277</Words>
  <Characters>0</Characters>
  <Application>Microsoft Office PowerPoint</Application>
  <PresentationFormat>Custom</PresentationFormat>
  <Lines>0</Lines>
  <Paragraphs>554</Paragraphs>
  <Slides>73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Century Gothic</vt:lpstr>
      <vt:lpstr>Courier New</vt:lpstr>
      <vt:lpstr>Helvetica Neue</vt:lpstr>
      <vt:lpstr>Helvetica Neue Light</vt:lpstr>
      <vt:lpstr>Roboto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Idea</vt:lpstr>
      <vt:lpstr>Connectivity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Cycles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Trees</vt:lpstr>
      <vt:lpstr>Idea</vt:lpstr>
      <vt:lpstr>Idea</vt:lpstr>
      <vt:lpstr>Idea</vt:lpstr>
      <vt:lpstr>Idea</vt:lpstr>
      <vt:lpstr>Idea</vt:lpstr>
      <vt:lpstr>Idea</vt:lpstr>
      <vt:lpstr>Adjacency Matrix</vt:lpstr>
      <vt:lpstr>Adjacency Matrix</vt:lpstr>
      <vt:lpstr>Adjacency Matrix</vt:lpstr>
      <vt:lpstr>Adjacency Matrix</vt:lpstr>
      <vt:lpstr>Adjacency Matrix</vt:lpstr>
      <vt:lpstr>Adjacency Matrix</vt:lpstr>
      <vt:lpstr>Random Graph </vt:lpstr>
      <vt:lpstr>Further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Luis Garcia</cp:lastModifiedBy>
  <cp:revision>356</cp:revision>
  <dcterms:modified xsi:type="dcterms:W3CDTF">2020-07-11T18:26:58Z</dcterms:modified>
</cp:coreProperties>
</file>